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7" r:id="rId3"/>
    <p:sldId id="257" r:id="rId4"/>
    <p:sldId id="258" r:id="rId5"/>
    <p:sldId id="262" r:id="rId6"/>
    <p:sldId id="260" r:id="rId7"/>
    <p:sldId id="259" r:id="rId8"/>
    <p:sldId id="291" r:id="rId9"/>
    <p:sldId id="284" r:id="rId10"/>
    <p:sldId id="283" r:id="rId11"/>
    <p:sldId id="272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1490D9-3151-AE41-9CDE-4BFDF66B8F5E}">
          <p14:sldIdLst>
            <p14:sldId id="280"/>
            <p14:sldId id="277"/>
            <p14:sldId id="257"/>
            <p14:sldId id="258"/>
            <p14:sldId id="262"/>
            <p14:sldId id="260"/>
            <p14:sldId id="259"/>
            <p14:sldId id="291"/>
            <p14:sldId id="284"/>
            <p14:sldId id="28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41FB7-C284-4C9F-9A66-44D188847D2E}" v="5" dt="2024-10-24T09:52:22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74" d="100"/>
          <a:sy n="74" d="100"/>
        </p:scale>
        <p:origin x="106" y="1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a 7">
            <a:extLst>
              <a:ext uri="{FF2B5EF4-FFF2-40B4-BE49-F238E27FC236}">
                <a16:creationId xmlns:a16="http://schemas.microsoft.com/office/drawing/2014/main" id="{28CBFA23-FC01-D3C0-6303-8F9C171D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52" y="846642"/>
            <a:ext cx="11159995" cy="107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Naslov 3">
            <a:extLst>
              <a:ext uri="{FF2B5EF4-FFF2-40B4-BE49-F238E27FC236}">
                <a16:creationId xmlns:a16="http://schemas.microsoft.com/office/drawing/2014/main" id="{DA0334BA-282B-EE62-1966-E5E5E158A560}"/>
              </a:ext>
            </a:extLst>
          </p:cNvPr>
          <p:cNvSpPr txBox="1"/>
          <p:nvPr/>
        </p:nvSpPr>
        <p:spPr>
          <a:xfrm>
            <a:off x="8591546" y="552288"/>
            <a:ext cx="3188896" cy="2943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FDC63B-0A9B-4060-866F-F3FE87551981}" type="slidenum">
              <a:t>‹#›</a:t>
            </a:fld>
            <a:endParaRPr lang="sl-SI" sz="1200" b="0" i="0" u="none" strike="noStrike" kern="1200" cap="small" spc="80" baseline="0">
              <a:solidFill>
                <a:srgbClr val="BFBFBF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6" name="Picture 5" descr="A green and grey logo&#10;&#10;Description automatically generated">
            <a:extLst>
              <a:ext uri="{FF2B5EF4-FFF2-40B4-BE49-F238E27FC236}">
                <a16:creationId xmlns:a16="http://schemas.microsoft.com/office/drawing/2014/main" id="{8385BB28-357F-0F48-CE99-05270882B0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2" y="349955"/>
            <a:ext cx="963351" cy="4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09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9BE159-75BD-AD46-F116-F2A11CAB13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B2BB96DB-86EB-0B57-8DBA-721AF08D5E4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1A7FC02-C043-BB9A-5454-8435E3305A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456197-AA8F-4026-B02A-DBB6A2719A92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4C1C300-4F37-47FB-0BC4-85EE2C711E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7EF91C0-1E27-A70A-BB32-7164B493C4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9F88C6-52E8-4220-84A1-9EC302C5222C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3870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51A040CC-207E-393D-B088-1405270C1FF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4EA36EBA-D64B-208B-D273-10A8A536358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CEB631D-8B9F-22FE-2F5D-D8BAF9D71A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D9F793-6EB8-4D1A-994B-F1463331F117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0679A59-BDE6-9624-386C-599DFA0709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E54725F-4F1C-351C-5077-C6AED632B5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F4842C-F256-41C7-A6CF-CFC96BA3B6D2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413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E53A501-3174-57B9-274E-AC79A42498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CCA103B-A205-EAE5-7F30-A87531E48F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8EEC164-3112-1FD6-254D-18A11A0348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BB6725-B027-4AF7-9BAC-ECF248B1F73B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0763352-4538-F036-4E3F-B351BA2699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89A6D98-4B24-3635-4712-D94BBB4DA2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14E1FD-9C21-4A0E-AF9A-3DC2151B2F3D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16949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F6DF53-F535-2A25-A6A0-20742E1A8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21BFE73-EAD9-C260-B38A-B641784BF6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76D22EE-766E-F224-F784-2BC65C77E7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60912C-75F9-4E9D-B266-DB5F18C44ACD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BEBB591-E2C9-DF29-722E-69A0C3AD3E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5AEC138-C471-58DD-80F8-C24BBEE584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B722D4-F19F-446C-930D-44F530AF922F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946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0A0FD6-9027-327A-2171-31D1828D389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A181EE6-8EB7-4F7B-9129-383B73AC2A9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5F8D7CDC-0AD8-5F67-2BDD-6C98BE2CDC5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59ECCF7-F039-556B-821A-5926D8309B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115573-362D-47A4-B7C4-AB59BEBABE72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BDBE774A-D579-7304-F084-4F050573DB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6E774987-ABB0-0526-AB8B-BF31C37511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BAFA69-D1C7-4589-AC93-41F3C2DED343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890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7BEE776-7E34-7708-6B2E-AF5E756D1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3EF147E-A92E-7CEC-37E3-A61F8BF64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017BDF3-C47B-7463-79D8-F19C67C6E35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933A6183-32E2-6E9A-9168-1758A295F68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E7518D29-0E90-9983-3B20-61E85260775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2E9EDDEF-5EF7-9F4F-41BB-59305682D1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F4C396-30B2-4F85-84CA-B42B43F65107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BC57025D-8833-B1BB-313E-21A3E90B74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3F2FD000-09D0-C2BA-CDC9-BFE6EB8891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D0DE1E-E5C7-4C2B-9450-C2F8E8736F64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698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3E6017-F1EA-5EDB-25A3-2AA2B112D74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1A12A7DB-6242-699C-ED52-C6DE6D4B64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2979-6FE3-4C4C-BF5B-D6DD5FD0B2AD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4AE6CDA7-B463-2DF9-92E1-A97D357A4D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A0D0A172-2CBF-FCC1-C9B8-8B41D21D4E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7E8546-0818-4D1B-91DE-27E69166D3C6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176233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A42F4B5-2A97-00BD-457B-4845BEC9AB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EB9C94-FF1D-475A-A185-947F58B945D4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47AEEAC1-23FD-77CD-1EBA-6D14E50464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FEBD9E8-5CF2-028A-9464-08836C107F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5B3EDB-127F-4FEF-A332-B3EA6E64E0D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2173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BBB86C-1DD5-EA2F-DFC3-5ACF1963F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316227E-8215-63B6-9606-42F060E88E5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12BCE58E-A8DD-ABF3-BE07-9F6BE3AB472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18E85D9A-7736-99A6-ACA1-D9BD58B881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F53A52-CC73-461E-BC49-93A7304CEC6D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148B2A7-B480-0D7C-92D7-9F77EAE50C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09C5CF9-4E57-1DC3-91C2-94301DC2E1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7595E1-5690-4536-BA67-43717B023DDA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3428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970A82A-8EE0-E5F1-9F24-9B4F19864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F88CEAF9-D1C9-A4A0-1FFD-AEEA5F0AF4B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6DB6D90E-72F1-4ACE-F006-2C4F5F15C5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0C0CEF9-5F8B-46A3-9CA7-62D74A5216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1FBCDD-99B5-4243-99B5-EC3F6561DCEE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B431A4A-A93A-1BF1-8A35-DE554B9C65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76B597B7-E09A-217A-163C-19D38C9F2D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AFE05F-9E7F-4C7F-9F0F-58242EA311DB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339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E9E0F3E1-9CE4-A58E-E555-E2FEFD01B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D47B284B-5098-09C2-37DA-D7901C668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317E335C-E55D-248D-3256-070DB070921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162C73C-AB1E-42A2-B3E5-142C99D6A1CF}" type="datetime1">
              <a:rPr lang="sl-SI"/>
              <a:pPr lvl="0"/>
              <a:t>3. 12. 2024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53B6976-9708-83D4-CDAD-E884902A63E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4113931-D689-D257-3BD5-6356DEF9D7B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8752ADC-64A4-421B-8B10-70C7E74EB859}" type="slidenum"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sl-SI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sl-SI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sl-SI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sl-SI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sl-SI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sl-SI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96FEEF-6537-492E-290F-5B5AFD43D7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Označba mesta vsebine 12">
            <a:extLst>
              <a:ext uri="{FF2B5EF4-FFF2-40B4-BE49-F238E27FC236}">
                <a16:creationId xmlns:a16="http://schemas.microsoft.com/office/drawing/2014/main" id="{22538A0F-E9C5-F36D-041E-2CA993538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878"/>
            <a:ext cx="12191996" cy="7171767"/>
          </a:xfrm>
        </p:spPr>
      </p:pic>
      <p:sp>
        <p:nvSpPr>
          <p:cNvPr id="4" name="PoljeZBesedilom 14">
            <a:extLst>
              <a:ext uri="{FF2B5EF4-FFF2-40B4-BE49-F238E27FC236}">
                <a16:creationId xmlns:a16="http://schemas.microsoft.com/office/drawing/2014/main" id="{54B0A26A-138D-CD72-5E0E-76F9DA84F985}"/>
              </a:ext>
            </a:extLst>
          </p:cNvPr>
          <p:cNvSpPr txBox="1"/>
          <p:nvPr/>
        </p:nvSpPr>
        <p:spPr>
          <a:xfrm>
            <a:off x="1252115" y="1467648"/>
            <a:ext cx="9687766" cy="14219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AT" sz="4800" b="1" i="0" u="none" strike="noStrike" kern="1200" cap="none" spc="0" baseline="0">
                <a:solidFill>
                  <a:srgbClr val="FFFFFF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COMPANY</a:t>
            </a:r>
            <a:r>
              <a:rPr lang="de-AT" sz="4800" b="1" i="0" u="none" strike="noStrike" kern="1200" cap="none" spc="0" baseline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endParaRPr lang="sl-SI" sz="4800" b="1" i="0" u="none" strike="noStrike" kern="1200" cap="none" spc="0" baseline="0">
              <a:solidFill>
                <a:srgbClr val="70AD47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AT" sz="48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PRESENTATION</a:t>
            </a:r>
            <a:endParaRPr lang="en-GB" sz="48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sp>
        <p:nvSpPr>
          <p:cNvPr id="5" name="PoljeZBesedilom 16">
            <a:extLst>
              <a:ext uri="{FF2B5EF4-FFF2-40B4-BE49-F238E27FC236}">
                <a16:creationId xmlns:a16="http://schemas.microsoft.com/office/drawing/2014/main" id="{90F45F5C-D0B3-ADBB-08CD-E6803A493C45}"/>
              </a:ext>
            </a:extLst>
          </p:cNvPr>
          <p:cNvSpPr txBox="1"/>
          <p:nvPr/>
        </p:nvSpPr>
        <p:spPr>
          <a:xfrm>
            <a:off x="1252115" y="2894249"/>
            <a:ext cx="609452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small" spc="80" baseline="0" dirty="0">
                <a:solidFill>
                  <a:srgbClr val="FFFFFF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N</a:t>
            </a:r>
            <a:r>
              <a:rPr lang="sl-SI" sz="2000" b="1" i="0" u="none" strike="noStrike" kern="1200" cap="small" spc="80" baseline="0" dirty="0">
                <a:solidFill>
                  <a:srgbClr val="FFFFFF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gen</a:t>
            </a:r>
            <a:r>
              <a:rPr lang="en-US" sz="2000" b="1" i="0" u="none" strike="noStrike" kern="1200" cap="small" spc="80" baseline="0" dirty="0">
                <a:solidFill>
                  <a:srgbClr val="FFFFFF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: Your bridge to energy self-sufficiency.</a:t>
            </a:r>
          </a:p>
        </p:txBody>
      </p:sp>
      <p:pic>
        <p:nvPicPr>
          <p:cNvPr id="8" name="Picture 7" descr="A green and grey logo&#10;&#10;Description automatically generated">
            <a:extLst>
              <a:ext uri="{FF2B5EF4-FFF2-40B4-BE49-F238E27FC236}">
                <a16:creationId xmlns:a16="http://schemas.microsoft.com/office/drawing/2014/main" id="{7D80C2FA-632E-01DD-3C36-F4E79A03A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70" y="835782"/>
            <a:ext cx="1360505" cy="5714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4">
            <a:extLst>
              <a:ext uri="{FF2B5EF4-FFF2-40B4-BE49-F238E27FC236}">
                <a16:creationId xmlns:a16="http://schemas.microsoft.com/office/drawing/2014/main" id="{2DF5CCD9-F06C-EB4A-AC79-DBBCE4B1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7" b="8789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a 6">
            <a:extLst>
              <a:ext uri="{FF2B5EF4-FFF2-40B4-BE49-F238E27FC236}">
                <a16:creationId xmlns:a16="http://schemas.microsoft.com/office/drawing/2014/main" id="{B78E4736-90DA-9E36-A9E7-7E365362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7155" y="3055897"/>
            <a:ext cx="3429000" cy="95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Naslov 3">
            <a:extLst>
              <a:ext uri="{FF2B5EF4-FFF2-40B4-BE49-F238E27FC236}">
                <a16:creationId xmlns:a16="http://schemas.microsoft.com/office/drawing/2014/main" id="{B38068E3-5C56-3786-86D7-B9C9D85093CF}"/>
              </a:ext>
            </a:extLst>
          </p:cNvPr>
          <p:cNvSpPr txBox="1"/>
          <p:nvPr/>
        </p:nvSpPr>
        <p:spPr>
          <a:xfrm>
            <a:off x="1561383" y="3481285"/>
            <a:ext cx="10420712" cy="11394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000" b="1" i="0" u="none" strike="noStrike" kern="120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THANK YOU</a:t>
            </a:r>
            <a:r>
              <a:rPr lang="de-AT" sz="4000" b="1" i="0" u="none" strike="noStrike" kern="1200" cap="none" spc="0" baseline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40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FOR YOUR ATTENTION</a:t>
            </a:r>
            <a:endParaRPr lang="en-GB" sz="40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sp>
        <p:nvSpPr>
          <p:cNvPr id="5" name="Naslov 3">
            <a:extLst>
              <a:ext uri="{FF2B5EF4-FFF2-40B4-BE49-F238E27FC236}">
                <a16:creationId xmlns:a16="http://schemas.microsoft.com/office/drawing/2014/main" id="{97CC6F32-B41A-04C9-18E9-03122FE1BB1E}"/>
              </a:ext>
            </a:extLst>
          </p:cNvPr>
          <p:cNvSpPr txBox="1"/>
          <p:nvPr/>
        </p:nvSpPr>
        <p:spPr>
          <a:xfrm>
            <a:off x="1604506" y="4076514"/>
            <a:ext cx="9256142" cy="5067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1" i="0" u="none" strike="noStrike" kern="1200" cap="small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For more info go to: </a:t>
            </a:r>
            <a:r>
              <a:rPr lang="sl-SI" sz="1800" b="1" i="0" u="none" strike="noStrike" kern="1200" cap="small" spc="80" baseline="0">
                <a:solidFill>
                  <a:srgbClr val="5FBB46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www.ngen-group.eu</a:t>
            </a:r>
            <a:endParaRPr lang="en-US" sz="1800" b="1" i="0" u="none" strike="noStrike" kern="1200" cap="small" spc="80" baseline="0">
              <a:solidFill>
                <a:srgbClr val="5FBB46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6" name="Grafika 14">
            <a:extLst>
              <a:ext uri="{FF2B5EF4-FFF2-40B4-BE49-F238E27FC236}">
                <a16:creationId xmlns:a16="http://schemas.microsoft.com/office/drawing/2014/main" id="{EE18FF7B-FB74-278F-7FC8-FD318FB3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4">
            <a:off x="8591546" y="0"/>
            <a:ext cx="3600450" cy="36004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 descr="A green and grey logo&#10;&#10;Description automatically generated">
            <a:extLst>
              <a:ext uri="{FF2B5EF4-FFF2-40B4-BE49-F238E27FC236}">
                <a16:creationId xmlns:a16="http://schemas.microsoft.com/office/drawing/2014/main" id="{54691DB8-831F-2A82-FCBE-62D9D0811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5" y="1959909"/>
            <a:ext cx="2301613" cy="96681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3">
            <a:extLst>
              <a:ext uri="{FF2B5EF4-FFF2-40B4-BE49-F238E27FC236}">
                <a16:creationId xmlns:a16="http://schemas.microsoft.com/office/drawing/2014/main" id="{0AB63F1D-D56B-E7E8-705C-4CC910186E28}"/>
              </a:ext>
            </a:extLst>
          </p:cNvPr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400" b="1" i="0" u="none" strike="noStrike" kern="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TODAY vs </a:t>
            </a:r>
            <a:r>
              <a:rPr lang="sl-SI" sz="4400" b="1" i="0" u="none" strike="noStrike" kern="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TOMORROW</a:t>
            </a:r>
            <a:endParaRPr lang="en-GB" sz="44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pic>
        <p:nvPicPr>
          <p:cNvPr id="3" name="Grafika 14">
            <a:extLst>
              <a:ext uri="{FF2B5EF4-FFF2-40B4-BE49-F238E27FC236}">
                <a16:creationId xmlns:a16="http://schemas.microsoft.com/office/drawing/2014/main" id="{26054047-D30C-62ED-F252-ADBFF4C6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Slika 12">
            <a:extLst>
              <a:ext uri="{FF2B5EF4-FFF2-40B4-BE49-F238E27FC236}">
                <a16:creationId xmlns:a16="http://schemas.microsoft.com/office/drawing/2014/main" id="{3905AC9F-6CA3-0D6F-BB66-27B3C64B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78" y="2219001"/>
            <a:ext cx="8792248" cy="44305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3">
            <a:extLst>
              <a:ext uri="{FF2B5EF4-FFF2-40B4-BE49-F238E27FC236}">
                <a16:creationId xmlns:a16="http://schemas.microsoft.com/office/drawing/2014/main" id="{9B95D57A-D8F1-F61F-4FA9-433DCAFF420F}"/>
              </a:ext>
            </a:extLst>
          </p:cNvPr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400" b="1" i="0" u="none" strike="noStrike" kern="120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NGEN</a:t>
            </a:r>
            <a:r>
              <a:rPr lang="de-AT" sz="4400" b="1" i="0" u="none" strike="noStrike" kern="1200" cap="none" spc="0" baseline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44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VISION</a:t>
            </a:r>
            <a:endParaRPr lang="en-GB" sz="44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sp>
        <p:nvSpPr>
          <p:cNvPr id="3" name="Naslov 3">
            <a:extLst>
              <a:ext uri="{FF2B5EF4-FFF2-40B4-BE49-F238E27FC236}">
                <a16:creationId xmlns:a16="http://schemas.microsoft.com/office/drawing/2014/main" id="{1B97B216-F39C-6013-C2B0-C18244DB6D1C}"/>
              </a:ext>
            </a:extLst>
          </p:cNvPr>
          <p:cNvSpPr txBox="1"/>
          <p:nvPr/>
        </p:nvSpPr>
        <p:spPr>
          <a:xfrm>
            <a:off x="1225149" y="2482413"/>
            <a:ext cx="4771092" cy="35388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F</a:t>
            </a: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ull</a:t>
            </a:r>
            <a:r>
              <a:rPr lang="en-US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 </a:t>
            </a: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digitalisation of energetics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D</a:t>
            </a: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ecentralisation of European energy system</a:t>
            </a:r>
            <a:endParaRPr lang="en-US" sz="1600" b="1" i="0" u="none" strike="noStrike" kern="1200" cap="none" spc="80" baseline="0">
              <a:solidFill>
                <a:srgbClr val="222731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4" name="Grafika 14">
            <a:extLst>
              <a:ext uri="{FF2B5EF4-FFF2-40B4-BE49-F238E27FC236}">
                <a16:creationId xmlns:a16="http://schemas.microsoft.com/office/drawing/2014/main" id="{52372D65-EBD8-FD48-1599-3C6234E9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Slika 8">
            <a:extLst>
              <a:ext uri="{FF2B5EF4-FFF2-40B4-BE49-F238E27FC236}">
                <a16:creationId xmlns:a16="http://schemas.microsoft.com/office/drawing/2014/main" id="{1CE98DE8-40AE-4F5D-7A19-A450CC43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53" y="2336721"/>
            <a:ext cx="6541699" cy="33705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Naslov 3">
            <a:extLst>
              <a:ext uri="{FF2B5EF4-FFF2-40B4-BE49-F238E27FC236}">
                <a16:creationId xmlns:a16="http://schemas.microsoft.com/office/drawing/2014/main" id="{81C0D7EB-BE88-E892-CA1D-1C6D0F86F526}"/>
              </a:ext>
            </a:extLst>
          </p:cNvPr>
          <p:cNvSpPr txBox="1"/>
          <p:nvPr/>
        </p:nvSpPr>
        <p:spPr>
          <a:xfrm>
            <a:off x="1225149" y="3323697"/>
            <a:ext cx="4771092" cy="1929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Linking energy producers, distributors, transmission system and consumers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</a:t>
            </a: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onsumption optimisation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I</a:t>
            </a: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ncreasing energy independancy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Carbon footprint reduction</a:t>
            </a:r>
            <a:endParaRPr lang="en-US" sz="1600" b="1" i="0" u="none" strike="noStrike" kern="1200" cap="none" spc="80" baseline="0">
              <a:solidFill>
                <a:srgbClr val="222731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3">
            <a:extLst>
              <a:ext uri="{FF2B5EF4-FFF2-40B4-BE49-F238E27FC236}">
                <a16:creationId xmlns:a16="http://schemas.microsoft.com/office/drawing/2014/main" id="{FFCA2491-6260-395D-E3F7-ABB511FB277A}"/>
              </a:ext>
            </a:extLst>
          </p:cNvPr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400" b="1" i="0" u="none" strike="noStrike" kern="120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What</a:t>
            </a:r>
            <a:r>
              <a:rPr lang="de-AT" sz="4400" b="1" i="0" u="none" strike="noStrike" kern="1200" cap="none" spc="0" baseline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44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We do?</a:t>
            </a:r>
            <a:endParaRPr lang="en-GB" sz="44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sp>
        <p:nvSpPr>
          <p:cNvPr id="3" name="Naslov 3">
            <a:extLst>
              <a:ext uri="{FF2B5EF4-FFF2-40B4-BE49-F238E27FC236}">
                <a16:creationId xmlns:a16="http://schemas.microsoft.com/office/drawing/2014/main" id="{5A2C437C-D0F1-0D66-1489-440E8259A0C0}"/>
              </a:ext>
            </a:extLst>
          </p:cNvPr>
          <p:cNvSpPr txBox="1"/>
          <p:nvPr/>
        </p:nvSpPr>
        <p:spPr>
          <a:xfrm>
            <a:off x="1225149" y="2482413"/>
            <a:ext cx="5227405" cy="4850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TSO</a:t>
            </a:r>
            <a:endParaRPr lang="en-US" sz="1600" b="1" i="0" u="none" strike="noStrike" kern="1200" cap="none" spc="80" baseline="0">
              <a:solidFill>
                <a:srgbClr val="222731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4" name="Grafika 14">
            <a:extLst>
              <a:ext uri="{FF2B5EF4-FFF2-40B4-BE49-F238E27FC236}">
                <a16:creationId xmlns:a16="http://schemas.microsoft.com/office/drawing/2014/main" id="{915DF4E5-F496-D64A-B12C-46F3B01F2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Naslov 3">
            <a:extLst>
              <a:ext uri="{FF2B5EF4-FFF2-40B4-BE49-F238E27FC236}">
                <a16:creationId xmlns:a16="http://schemas.microsoft.com/office/drawing/2014/main" id="{A700E3D6-8046-B317-771C-9B8F11CA1F90}"/>
              </a:ext>
            </a:extLst>
          </p:cNvPr>
          <p:cNvSpPr txBox="1"/>
          <p:nvPr/>
        </p:nvSpPr>
        <p:spPr>
          <a:xfrm>
            <a:off x="1225149" y="2937263"/>
            <a:ext cx="7082082" cy="13673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Ancillary services</a:t>
            </a:r>
          </a:p>
          <a:p>
            <a:pPr marL="630241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 err="1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aFRR</a:t>
            </a:r>
            <a:r>
              <a:rPr lang="en-US" sz="1400" b="0" i="0" u="none" strike="noStrike" kern="1200" cap="none" spc="80" baseline="0" dirty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 </a:t>
            </a:r>
          </a:p>
          <a:p>
            <a:pPr marL="630241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 err="1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mFRR</a:t>
            </a:r>
            <a:endParaRPr lang="en-US" sz="1400" b="0" i="0" u="none" strike="noStrike" kern="1200" cap="none" spc="80" baseline="0" dirty="0">
              <a:solidFill>
                <a:srgbClr val="222731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6" name="Slika 2">
            <a:extLst>
              <a:ext uri="{FF2B5EF4-FFF2-40B4-BE49-F238E27FC236}">
                <a16:creationId xmlns:a16="http://schemas.microsoft.com/office/drawing/2014/main" id="{9DA0C592-30D8-B6FC-8595-46C9F8D3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477"/>
          <a:stretch>
            <a:fillRect/>
          </a:stretch>
        </p:blipFill>
        <p:spPr>
          <a:xfrm>
            <a:off x="4181386" y="1097325"/>
            <a:ext cx="8353885" cy="56501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Naslov 3">
            <a:extLst>
              <a:ext uri="{FF2B5EF4-FFF2-40B4-BE49-F238E27FC236}">
                <a16:creationId xmlns:a16="http://schemas.microsoft.com/office/drawing/2014/main" id="{0BDCCA3D-2096-ECDE-41B9-3F1C179FF4B9}"/>
              </a:ext>
            </a:extLst>
          </p:cNvPr>
          <p:cNvSpPr txBox="1"/>
          <p:nvPr/>
        </p:nvSpPr>
        <p:spPr>
          <a:xfrm>
            <a:off x="4536658" y="2482413"/>
            <a:ext cx="5227405" cy="4850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Electricity producers from renewables</a:t>
            </a:r>
          </a:p>
        </p:txBody>
      </p:sp>
      <p:sp>
        <p:nvSpPr>
          <p:cNvPr id="8" name="Naslov 3">
            <a:extLst>
              <a:ext uri="{FF2B5EF4-FFF2-40B4-BE49-F238E27FC236}">
                <a16:creationId xmlns:a16="http://schemas.microsoft.com/office/drawing/2014/main" id="{4C910488-B319-DC80-1188-422E4E1BDED3}"/>
              </a:ext>
            </a:extLst>
          </p:cNvPr>
          <p:cNvSpPr txBox="1"/>
          <p:nvPr/>
        </p:nvSpPr>
        <p:spPr>
          <a:xfrm>
            <a:off x="4536658" y="2937263"/>
            <a:ext cx="7082082" cy="13673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Production shifting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Balancing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 dirty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Providing services to TSO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3">
            <a:extLst>
              <a:ext uri="{FF2B5EF4-FFF2-40B4-BE49-F238E27FC236}">
                <a16:creationId xmlns:a16="http://schemas.microsoft.com/office/drawing/2014/main" id="{688A8FDC-46C9-4C1F-B4CA-3BD3D9546EF7}"/>
              </a:ext>
            </a:extLst>
          </p:cNvPr>
          <p:cNvSpPr txBox="1"/>
          <p:nvPr/>
        </p:nvSpPr>
        <p:spPr>
          <a:xfrm>
            <a:off x="527352" y="1604525"/>
            <a:ext cx="9256142" cy="972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400" b="1" i="0" u="none" strike="noStrike" kern="120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What</a:t>
            </a:r>
            <a:r>
              <a:rPr lang="de-AT" sz="4400" b="1" i="0" u="none" strike="noStrike" kern="1200" cap="none" spc="0" baseline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44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We do?</a:t>
            </a:r>
            <a:endParaRPr lang="en-GB" sz="44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sp>
        <p:nvSpPr>
          <p:cNvPr id="3" name="Naslov 3">
            <a:extLst>
              <a:ext uri="{FF2B5EF4-FFF2-40B4-BE49-F238E27FC236}">
                <a16:creationId xmlns:a16="http://schemas.microsoft.com/office/drawing/2014/main" id="{BF5D1653-17BB-B70A-77BD-7FAD97FBB768}"/>
              </a:ext>
            </a:extLst>
          </p:cNvPr>
          <p:cNvSpPr txBox="1"/>
          <p:nvPr/>
        </p:nvSpPr>
        <p:spPr>
          <a:xfrm>
            <a:off x="1225149" y="2482413"/>
            <a:ext cx="3220498" cy="4548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B2B, Industrial sector</a:t>
            </a:r>
            <a:endParaRPr lang="en-US" sz="1600" b="1" i="0" u="none" strike="noStrike" kern="1200" cap="none" spc="80" baseline="0">
              <a:solidFill>
                <a:srgbClr val="222731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4" name="Grafika 14">
            <a:extLst>
              <a:ext uri="{FF2B5EF4-FFF2-40B4-BE49-F238E27FC236}">
                <a16:creationId xmlns:a16="http://schemas.microsoft.com/office/drawing/2014/main" id="{D0E53FBE-D469-277E-9BA8-4212D245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Naslov 3">
            <a:extLst>
              <a:ext uri="{FF2B5EF4-FFF2-40B4-BE49-F238E27FC236}">
                <a16:creationId xmlns:a16="http://schemas.microsoft.com/office/drawing/2014/main" id="{07D66551-746E-C6ED-2B2B-0F57326692BE}"/>
              </a:ext>
            </a:extLst>
          </p:cNvPr>
          <p:cNvSpPr txBox="1"/>
          <p:nvPr/>
        </p:nvSpPr>
        <p:spPr>
          <a:xfrm>
            <a:off x="1225149" y="2937263"/>
            <a:ext cx="3918304" cy="17191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Peak shaving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Load shifting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Backup power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Using dynamic prices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Demand-response</a:t>
            </a:r>
          </a:p>
        </p:txBody>
      </p:sp>
      <p:sp>
        <p:nvSpPr>
          <p:cNvPr id="6" name="Naslov 3">
            <a:extLst>
              <a:ext uri="{FF2B5EF4-FFF2-40B4-BE49-F238E27FC236}">
                <a16:creationId xmlns:a16="http://schemas.microsoft.com/office/drawing/2014/main" id="{37FAD1C5-1788-57A3-0AB3-CEDB161CAD8A}"/>
              </a:ext>
            </a:extLst>
          </p:cNvPr>
          <p:cNvSpPr txBox="1"/>
          <p:nvPr/>
        </p:nvSpPr>
        <p:spPr>
          <a:xfrm>
            <a:off x="1225149" y="4117707"/>
            <a:ext cx="5227405" cy="4850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Households</a:t>
            </a:r>
          </a:p>
        </p:txBody>
      </p:sp>
      <p:sp>
        <p:nvSpPr>
          <p:cNvPr id="7" name="Naslov 3">
            <a:extLst>
              <a:ext uri="{FF2B5EF4-FFF2-40B4-BE49-F238E27FC236}">
                <a16:creationId xmlns:a16="http://schemas.microsoft.com/office/drawing/2014/main" id="{9C661568-168B-0B19-BBDD-3766A4D10EA6}"/>
              </a:ext>
            </a:extLst>
          </p:cNvPr>
          <p:cNvSpPr txBox="1"/>
          <p:nvPr/>
        </p:nvSpPr>
        <p:spPr>
          <a:xfrm>
            <a:off x="1225149" y="4572557"/>
            <a:ext cx="2795796" cy="16174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Self-sufficient system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Peak shaving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Load shifting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Backup power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Using dynamic prices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Demand-response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33F7A5C-F69E-7762-F0B3-40927805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334" y="1146127"/>
            <a:ext cx="6895956" cy="3642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Slika 10">
            <a:extLst>
              <a:ext uri="{FF2B5EF4-FFF2-40B4-BE49-F238E27FC236}">
                <a16:creationId xmlns:a16="http://schemas.microsoft.com/office/drawing/2014/main" id="{9F86FACB-3668-FB3D-BA51-E1CAFC8D1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35967">
            <a:off x="3245032" y="2884310"/>
            <a:ext cx="7618826" cy="402455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3">
            <a:extLst>
              <a:ext uri="{FF2B5EF4-FFF2-40B4-BE49-F238E27FC236}">
                <a16:creationId xmlns:a16="http://schemas.microsoft.com/office/drawing/2014/main" id="{C632D20E-F27D-4A51-DEC0-F5118239ACEB}"/>
              </a:ext>
            </a:extLst>
          </p:cNvPr>
          <p:cNvSpPr txBox="1"/>
          <p:nvPr/>
        </p:nvSpPr>
        <p:spPr>
          <a:xfrm>
            <a:off x="797384" y="1427241"/>
            <a:ext cx="3146852" cy="18975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3600" b="1" i="0" u="none" strike="noStrike" kern="1200" cap="none" spc="0" baseline="0" dirty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Start </a:t>
            </a:r>
            <a:r>
              <a:rPr lang="sl-SI" sz="3600" b="1" i="0" u="none" strike="noStrike" kern="1200" cap="none" spc="0" baseline="0" dirty="0" err="1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of</a:t>
            </a:r>
            <a:r>
              <a:rPr lang="sl-SI" sz="3600" b="1" i="0" u="none" strike="noStrike" kern="1200" cap="none" spc="0" baseline="0" dirty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3600" b="1" i="0" u="none" strike="noStrike" kern="1200" cap="none" spc="0" baseline="0" dirty="0" err="1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construction</a:t>
            </a:r>
            <a:r>
              <a:rPr lang="de-AT" sz="3600" b="1" i="0" u="none" strike="noStrike" kern="1200" cap="none" spc="0" baseline="0" dirty="0">
                <a:solidFill>
                  <a:srgbClr val="70AD47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3600" b="1" i="0" u="none" strike="noStrike" kern="1200" cap="none" spc="0" baseline="0" dirty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2024/25/26</a:t>
            </a:r>
            <a:endParaRPr lang="en-GB" sz="3600" b="1" i="0" u="none" strike="noStrike" kern="1200" cap="none" spc="0" baseline="0" dirty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  <p:pic>
        <p:nvPicPr>
          <p:cNvPr id="3" name="Grafika 14">
            <a:extLst>
              <a:ext uri="{FF2B5EF4-FFF2-40B4-BE49-F238E27FC236}">
                <a16:creationId xmlns:a16="http://schemas.microsoft.com/office/drawing/2014/main" id="{E5BCFDA6-C96D-4A4C-5708-625F397F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142" y="-1170"/>
            <a:ext cx="6854854" cy="685485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3" name="Skupina 85">
            <a:extLst>
              <a:ext uri="{FF2B5EF4-FFF2-40B4-BE49-F238E27FC236}">
                <a16:creationId xmlns:a16="http://schemas.microsoft.com/office/drawing/2014/main" id="{86B39EFF-D757-37D7-D15B-47C32190DA6F}"/>
              </a:ext>
            </a:extLst>
          </p:cNvPr>
          <p:cNvGrpSpPr/>
          <p:nvPr/>
        </p:nvGrpSpPr>
        <p:grpSpPr>
          <a:xfrm>
            <a:off x="63784" y="1314131"/>
            <a:ext cx="5503654" cy="5503654"/>
            <a:chOff x="63784" y="1314131"/>
            <a:chExt cx="5503654" cy="5503654"/>
          </a:xfrm>
        </p:grpSpPr>
        <p:pic>
          <p:nvPicPr>
            <p:cNvPr id="64" name="Grafika 78">
              <a:extLst>
                <a:ext uri="{FF2B5EF4-FFF2-40B4-BE49-F238E27FC236}">
                  <a16:creationId xmlns:a16="http://schemas.microsoft.com/office/drawing/2014/main" id="{27A62ECE-572B-3329-0647-3CFF6484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784" y="1314131"/>
              <a:ext cx="5503654" cy="550365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5" name="Naslov 3">
              <a:extLst>
                <a:ext uri="{FF2B5EF4-FFF2-40B4-BE49-F238E27FC236}">
                  <a16:creationId xmlns:a16="http://schemas.microsoft.com/office/drawing/2014/main" id="{B586ABE2-D3A2-5CFE-B2B7-7838BF191445}"/>
                </a:ext>
              </a:extLst>
            </p:cNvPr>
            <p:cNvSpPr txBox="1"/>
            <p:nvPr/>
          </p:nvSpPr>
          <p:spPr>
            <a:xfrm>
              <a:off x="1888862" y="3209828"/>
              <a:ext cx="3250106" cy="86421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45720" rIns="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sl-SI" sz="1200" b="1" i="0" u="none" strike="noStrike" kern="1200" cap="none" spc="80" baseline="0">
                  <a:solidFill>
                    <a:srgbClr val="222731"/>
                  </a:solidFill>
                  <a:uFillTx/>
                  <a:latin typeface="Roboto" pitchFamily="2"/>
                  <a:ea typeface="Roboto" pitchFamily="2"/>
                  <a:cs typeface="Roboto" pitchFamily="2"/>
                </a:rPr>
                <a:t>    Expected start of construction</a:t>
              </a:r>
              <a:endParaRPr lang="en-US" sz="1200" b="1" i="0" u="none" strike="noStrike" kern="1200" cap="none" spc="80" baseline="0">
                <a:solidFill>
                  <a:srgbClr val="222731"/>
                </a:solidFill>
                <a:uFillTx/>
                <a:latin typeface="Roboto" pitchFamily="2"/>
                <a:ea typeface="Roboto" pitchFamily="2"/>
                <a:cs typeface="Roboto" pitchFamily="2"/>
              </a:endParaRPr>
            </a:p>
          </p:txBody>
        </p:sp>
        <p:sp>
          <p:nvSpPr>
            <p:cNvPr id="66" name="Naslov 3">
              <a:extLst>
                <a:ext uri="{FF2B5EF4-FFF2-40B4-BE49-F238E27FC236}">
                  <a16:creationId xmlns:a16="http://schemas.microsoft.com/office/drawing/2014/main" id="{885A0F7B-1016-F86F-4A7C-0DF722C3DA4A}"/>
                </a:ext>
              </a:extLst>
            </p:cNvPr>
            <p:cNvSpPr txBox="1"/>
            <p:nvPr/>
          </p:nvSpPr>
          <p:spPr>
            <a:xfrm>
              <a:off x="2096916" y="3548924"/>
              <a:ext cx="1619621" cy="87760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45720" rIns="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sl-SI" sz="6000" b="1" i="0" u="none" strike="noStrike" kern="1200" cap="none" spc="0" baseline="0" dirty="0">
                  <a:solidFill>
                    <a:srgbClr val="5FBB46"/>
                  </a:solidFill>
                  <a:uFillTx/>
                  <a:latin typeface="Roboto Black" pitchFamily="2"/>
                  <a:ea typeface="Roboto Black" pitchFamily="2"/>
                  <a:cs typeface="Roboto Black" pitchFamily="2"/>
                </a:rPr>
                <a:t>1,6</a:t>
              </a:r>
              <a:endParaRPr lang="en-GB" sz="6000" b="1" i="0" u="none" strike="noStrike" kern="1200" cap="none" spc="0" baseline="0" dirty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endParaRPr>
            </a:p>
          </p:txBody>
        </p:sp>
        <p:sp>
          <p:nvSpPr>
            <p:cNvPr id="67" name="Naslov 3">
              <a:extLst>
                <a:ext uri="{FF2B5EF4-FFF2-40B4-BE49-F238E27FC236}">
                  <a16:creationId xmlns:a16="http://schemas.microsoft.com/office/drawing/2014/main" id="{32825FBB-64B0-32BE-3E7F-1DB82188312A}"/>
                </a:ext>
              </a:extLst>
            </p:cNvPr>
            <p:cNvSpPr txBox="1"/>
            <p:nvPr/>
          </p:nvSpPr>
          <p:spPr>
            <a:xfrm>
              <a:off x="947405" y="4344333"/>
              <a:ext cx="3194118" cy="5876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45720" rIns="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sl-SI" sz="1000" b="0" i="0" u="none" strike="noStrike" kern="1200" cap="none" spc="80" baseline="0" dirty="0">
                  <a:solidFill>
                    <a:srgbClr val="FFFFFF"/>
                  </a:solidFill>
                  <a:uFillTx/>
                  <a:latin typeface="Roboto" pitchFamily="2"/>
                  <a:ea typeface="Roboto" pitchFamily="2"/>
                  <a:cs typeface="Roboto" pitchFamily="2"/>
                </a:rPr>
                <a:t>      </a:t>
              </a:r>
              <a:r>
                <a:rPr lang="en-US" sz="1000" b="0" i="0" u="none" strike="noStrike" kern="1200" cap="none" spc="80" baseline="0" dirty="0">
                  <a:solidFill>
                    <a:srgbClr val="FFFFFF"/>
                  </a:solidFill>
                  <a:uFillTx/>
                  <a:latin typeface="Roboto" pitchFamily="2"/>
                  <a:ea typeface="Roboto" pitchFamily="2"/>
                  <a:cs typeface="Roboto" pitchFamily="2"/>
                </a:rPr>
                <a:t>GWh of built systems until 2026</a:t>
              </a:r>
            </a:p>
          </p:txBody>
        </p:sp>
      </p:grpSp>
      <p:pic>
        <p:nvPicPr>
          <p:cNvPr id="69" name="Slika 6" descr="Slika, ki vsebuje besede zemljevid&#10;&#10;Opis je samodejno ustvarjen s srednjo stopnjo zanesljivosti">
            <a:extLst>
              <a:ext uri="{FF2B5EF4-FFF2-40B4-BE49-F238E27FC236}">
                <a16:creationId xmlns:a16="http://schemas.microsoft.com/office/drawing/2014/main" id="{7D6CEDF4-4C7C-83D4-66DB-79A66570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95" y="461506"/>
            <a:ext cx="10921536" cy="61433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4">
            <a:extLst>
              <a:ext uri="{FF2B5EF4-FFF2-40B4-BE49-F238E27FC236}">
                <a16:creationId xmlns:a16="http://schemas.microsoft.com/office/drawing/2014/main" id="{2151C35C-850C-8F10-E725-4C6618571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754" y="857442"/>
            <a:ext cx="5996251" cy="59962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14">
            <a:extLst>
              <a:ext uri="{FF2B5EF4-FFF2-40B4-BE49-F238E27FC236}">
                <a16:creationId xmlns:a16="http://schemas.microsoft.com/office/drawing/2014/main" id="{C2362C0E-8B6E-F57A-25EC-E330C4BD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44248" cy="44874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9">
            <a:extLst>
              <a:ext uri="{FF2B5EF4-FFF2-40B4-BE49-F238E27FC236}">
                <a16:creationId xmlns:a16="http://schemas.microsoft.com/office/drawing/2014/main" id="{25CBB9CD-9BC7-407F-D194-EF722F40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93" r="14535"/>
          <a:stretch>
            <a:fillRect/>
          </a:stretch>
        </p:blipFill>
        <p:spPr>
          <a:xfrm>
            <a:off x="6127632" y="0"/>
            <a:ext cx="6064373" cy="68536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Pravokotnik 8">
            <a:extLst>
              <a:ext uri="{FF2B5EF4-FFF2-40B4-BE49-F238E27FC236}">
                <a16:creationId xmlns:a16="http://schemas.microsoft.com/office/drawing/2014/main" id="{3544156F-7A10-1210-A351-098D1A73E052}"/>
              </a:ext>
            </a:extLst>
          </p:cNvPr>
          <p:cNvSpPr/>
          <p:nvPr/>
        </p:nvSpPr>
        <p:spPr>
          <a:xfrm>
            <a:off x="6127632" y="0"/>
            <a:ext cx="68122" cy="685368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sl-SI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Pravokotnik 11">
            <a:extLst>
              <a:ext uri="{FF2B5EF4-FFF2-40B4-BE49-F238E27FC236}">
                <a16:creationId xmlns:a16="http://schemas.microsoft.com/office/drawing/2014/main" id="{8A4284D2-317C-EE8F-C4E6-D9BC040090C5}"/>
              </a:ext>
            </a:extLst>
          </p:cNvPr>
          <p:cNvSpPr/>
          <p:nvPr/>
        </p:nvSpPr>
        <p:spPr>
          <a:xfrm rot="5400013">
            <a:off x="3046392" y="677081"/>
            <a:ext cx="68122" cy="616169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</a:t>
            </a:r>
          </a:p>
        </p:txBody>
      </p:sp>
      <p:sp>
        <p:nvSpPr>
          <p:cNvPr id="7" name="Naslov 3">
            <a:extLst>
              <a:ext uri="{FF2B5EF4-FFF2-40B4-BE49-F238E27FC236}">
                <a16:creationId xmlns:a16="http://schemas.microsoft.com/office/drawing/2014/main" id="{EC96B24A-500C-DA28-DA60-74672E2535D3}"/>
              </a:ext>
            </a:extLst>
          </p:cNvPr>
          <p:cNvSpPr txBox="1"/>
          <p:nvPr/>
        </p:nvSpPr>
        <p:spPr>
          <a:xfrm>
            <a:off x="2710135" y="295552"/>
            <a:ext cx="3188896" cy="5067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small" spc="8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Austria/Arnoldstein </a:t>
            </a:r>
          </a:p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200" b="1" i="0" u="none" strike="noStrike" kern="1200" cap="small" spc="8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 20 MWh (in operation)</a:t>
            </a:r>
            <a:endParaRPr lang="en-US" sz="1200" b="1" i="0" u="none" strike="noStrike" kern="1200" cap="small" spc="80" baseline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sp>
        <p:nvSpPr>
          <p:cNvPr id="8" name="Naslov 3">
            <a:extLst>
              <a:ext uri="{FF2B5EF4-FFF2-40B4-BE49-F238E27FC236}">
                <a16:creationId xmlns:a16="http://schemas.microsoft.com/office/drawing/2014/main" id="{1D267C2F-F292-9247-50DD-AA67BC290236}"/>
              </a:ext>
            </a:extLst>
          </p:cNvPr>
          <p:cNvSpPr txBox="1"/>
          <p:nvPr/>
        </p:nvSpPr>
        <p:spPr>
          <a:xfrm>
            <a:off x="6525880" y="295552"/>
            <a:ext cx="3188896" cy="5067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small" spc="80" baseline="0" dirty="0" err="1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Slovenia</a:t>
            </a:r>
            <a:r>
              <a:rPr lang="sl-SI" sz="16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/Maribor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66</a:t>
            </a:r>
            <a:r>
              <a:rPr lang="sl-SI" sz="12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 MWh (in </a:t>
            </a:r>
            <a:r>
              <a:rPr lang="sl-SI" sz="1200" b="1" i="0" u="none" strike="noStrike" kern="1200" cap="small" spc="80" baseline="0" dirty="0" err="1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operation</a:t>
            </a:r>
            <a:r>
              <a:rPr lang="sl-SI" sz="12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)</a:t>
            </a:r>
            <a:endParaRPr lang="en-US" sz="1050" b="1" i="0" u="none" strike="noStrike" kern="1200" cap="small" spc="80" baseline="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9" name="Slika 11">
            <a:extLst>
              <a:ext uri="{FF2B5EF4-FFF2-40B4-BE49-F238E27FC236}">
                <a16:creationId xmlns:a16="http://schemas.microsoft.com/office/drawing/2014/main" id="{0FF74185-89C4-C6B3-5AEF-0CBA2C331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9" y="3791998"/>
            <a:ext cx="6127650" cy="30603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Naslov 3">
            <a:extLst>
              <a:ext uri="{FF2B5EF4-FFF2-40B4-BE49-F238E27FC236}">
                <a16:creationId xmlns:a16="http://schemas.microsoft.com/office/drawing/2014/main" id="{347B674A-1C68-E549-F71A-50D62A021B58}"/>
              </a:ext>
            </a:extLst>
          </p:cNvPr>
          <p:cNvSpPr txBox="1"/>
          <p:nvPr/>
        </p:nvSpPr>
        <p:spPr>
          <a:xfrm>
            <a:off x="2717313" y="4080189"/>
            <a:ext cx="3188896" cy="5067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600" b="1" i="0" u="none" strike="noStrike" kern="1200" cap="small" spc="80" baseline="0" dirty="0" err="1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Slovenia</a:t>
            </a:r>
            <a:r>
              <a:rPr lang="sl-SI" sz="16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/Jesenice </a:t>
            </a:r>
          </a:p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2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 22 MWh (in </a:t>
            </a:r>
            <a:r>
              <a:rPr lang="sl-SI" sz="1200" b="1" i="0" u="none" strike="noStrike" kern="1200" cap="small" spc="80" baseline="0" dirty="0" err="1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operation</a:t>
            </a:r>
            <a:r>
              <a:rPr lang="sl-SI" sz="1200" b="1" i="0" u="none" strike="noStrike" kern="1200" cap="small" spc="80" baseline="0" dirty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Roboto" pitchFamily="2"/>
                <a:ea typeface="Roboto" pitchFamily="2"/>
                <a:cs typeface="Roboto" pitchFamily="2"/>
              </a:rPr>
              <a:t>)</a:t>
            </a:r>
            <a:endParaRPr lang="en-US" sz="1200" b="1" i="0" u="none" strike="noStrike" kern="1200" cap="small" spc="80" baseline="0" dirty="0">
              <a:solidFill>
                <a:srgbClr val="FFFFF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70BEB-00E1-05A0-7E10-23A3098A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2" y="1470709"/>
            <a:ext cx="5877888" cy="4161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AA920-33D4-40C1-FD03-7728B1C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0709"/>
            <a:ext cx="5877888" cy="41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1">
            <a:extLst>
              <a:ext uri="{FF2B5EF4-FFF2-40B4-BE49-F238E27FC236}">
                <a16:creationId xmlns:a16="http://schemas.microsoft.com/office/drawing/2014/main" id="{0C62D003-4D8F-E9CF-8397-F3E072215FBF}"/>
              </a:ext>
            </a:extLst>
          </p:cNvPr>
          <p:cNvSpPr/>
          <p:nvPr/>
        </p:nvSpPr>
        <p:spPr>
          <a:xfrm rot="5399996" flipH="1">
            <a:off x="1771878" y="2290691"/>
            <a:ext cx="80586" cy="3631146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</a:t>
            </a:r>
          </a:p>
        </p:txBody>
      </p:sp>
      <p:pic>
        <p:nvPicPr>
          <p:cNvPr id="3" name="Slika 14">
            <a:extLst>
              <a:ext uri="{FF2B5EF4-FFF2-40B4-BE49-F238E27FC236}">
                <a16:creationId xmlns:a16="http://schemas.microsoft.com/office/drawing/2014/main" id="{B9FB4060-4DCF-6E11-FD0D-7034F946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492" y="0"/>
            <a:ext cx="12692960" cy="6869932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/>
            </a:outerShdw>
          </a:effectLst>
        </p:spPr>
      </p:pic>
      <p:sp>
        <p:nvSpPr>
          <p:cNvPr id="4" name="Naslov 3">
            <a:extLst>
              <a:ext uri="{FF2B5EF4-FFF2-40B4-BE49-F238E27FC236}">
                <a16:creationId xmlns:a16="http://schemas.microsoft.com/office/drawing/2014/main" id="{A5A667B2-6BB2-6A4E-290C-4AFDE3A735D7}"/>
              </a:ext>
            </a:extLst>
          </p:cNvPr>
          <p:cNvSpPr txBox="1"/>
          <p:nvPr/>
        </p:nvSpPr>
        <p:spPr>
          <a:xfrm>
            <a:off x="7048496" y="5885910"/>
            <a:ext cx="9256142" cy="9720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4400" b="1" i="0" u="none" strike="noStrike" kern="120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SG demo</a:t>
            </a:r>
            <a:r>
              <a:rPr lang="sl-SI" sz="4400" b="1" i="0" u="none" strike="noStrike" kern="0" cap="none" spc="0" baseline="0">
                <a:solidFill>
                  <a:srgbClr val="222731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 </a:t>
            </a:r>
            <a:r>
              <a:rPr lang="sl-SI" sz="4400" b="1" i="0" u="none" strike="noStrike" kern="1200" cap="none" spc="0" baseline="0">
                <a:solidFill>
                  <a:srgbClr val="5FBB46"/>
                </a:solidFill>
                <a:uFillTx/>
                <a:latin typeface="Roboto Black" pitchFamily="2"/>
                <a:ea typeface="Roboto Black" pitchFamily="2"/>
                <a:cs typeface="Roboto Black" pitchFamily="2"/>
              </a:rPr>
              <a:t>center</a:t>
            </a:r>
            <a:endParaRPr lang="en-GB" sz="4400" b="1" i="0" u="none" strike="noStrike" kern="1200" cap="none" spc="0" baseline="0">
              <a:solidFill>
                <a:srgbClr val="5FBB46"/>
              </a:solidFill>
              <a:uFillTx/>
              <a:latin typeface="Roboto Black" pitchFamily="2"/>
              <a:ea typeface="Roboto Black" pitchFamily="2"/>
              <a:cs typeface="Roboto Black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165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Black</vt:lpstr>
      <vt:lpstr>Officeova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Jasmina Rojko</dc:creator>
  <cp:lastModifiedBy>Martin Kokošinek</cp:lastModifiedBy>
  <cp:revision>44</cp:revision>
  <dcterms:created xsi:type="dcterms:W3CDTF">2023-11-22T10:18:30Z</dcterms:created>
  <dcterms:modified xsi:type="dcterms:W3CDTF">2024-12-03T08:06:41Z</dcterms:modified>
</cp:coreProperties>
</file>